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B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fav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1051560"/>
            <a:ext cx="731520" cy="731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3232" y="2057400"/>
            <a:ext cx="87782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Deploy your first bot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200400"/>
            <a:ext cx="6583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C9D3D9"/>
                </a:solidFill>
                <a:latin typeface="Arial"/>
              </a:rPr>
              <a:t>Four ways to put a strategy to work — easiest one first.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3584448"/>
            <a:ext cx="6583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C9D3D9"/>
                </a:solidFill>
                <a:latin typeface="Arial"/>
              </a:rPr>
              <a:t>Paper money only. Real prices. Honest numbers.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9436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2EBD85"/>
                </a:solidFill>
                <a:latin typeface="Menlo"/>
              </a:rPr>
              <a:t>QUANTRADIN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1 · LET YOUR AI DO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Copy the ready-made prompt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Paste it into Claude or ChatGPT. It explains your desk and the rules. The secret is shown once.</a:t>
            </a:r>
          </a:p>
        </p:txBody>
      </p:sp>
      <p:pic>
        <p:nvPicPr>
          <p:cNvPr id="6" name="Picture 5" descr="03-c-promp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361" y="2212848"/>
            <a:ext cx="3206972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10 / 35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1 · LET YOUR AI DO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Now give your AI our strategy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Paste this next. Your AI does the rest — on YOUR desk, with paper money.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194560"/>
            <a:ext cx="10765231" cy="2944368"/>
          </a:xfrm>
          <a:prstGeom prst="roundRect">
            <a:avLst/>
          </a:prstGeom>
          <a:solidFill>
            <a:srgbClr val="F6F8F9"/>
          </a:solidFill>
          <a:ln>
            <a:solidFill>
              <a:srgbClr val="E4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41832" y="2331720"/>
            <a:ext cx="10308031" cy="2670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10141A"/>
                </a:solidFill>
                <a:latin typeface="Menlo"/>
              </a:rPr>
              <a:t>Backtest this strategy honestly and deploy it to my desk:</a:t>
            </a:r>
          </a:p>
          <a:p>
            <a:r>
              <a:rPr sz="1000">
                <a:solidFill>
                  <a:srgbClr val="10141A"/>
                </a:solidFill>
                <a:latin typeface="Menlo"/>
              </a:rPr>
              <a:t> </a:t>
            </a:r>
          </a:p>
          <a:p>
            <a:r>
              <a:rPr sz="1000">
                <a:solidFill>
                  <a:srgbClr val="10141A"/>
                </a:solidFill>
                <a:latin typeface="Menlo"/>
              </a:rPr>
              <a:t>{ "name": "Trend Follower (daily spreads)", "asset_class": "credit",</a:t>
            </a:r>
          </a:p>
          <a:p>
            <a:r>
              <a:rPr sz="1000">
                <a:solidFill>
                  <a:srgbClr val="10141A"/>
                </a:solidFill>
                <a:latin typeface="Menlo"/>
              </a:rPr>
              <a:t>  "timeframe": "1 day",</a:t>
            </a:r>
          </a:p>
          <a:p>
            <a:r>
              <a:rPr sz="1000">
                <a:solidFill>
                  <a:srgbClr val="10141A"/>
                </a:solidFill>
                <a:latin typeface="Menlo"/>
              </a:rPr>
              <a:t>  "universe": ["SPY","QQQ","IWM","DIA","AAPL","MSFT","GOOGL","AMZN","NVDA","META",</a:t>
            </a:r>
          </a:p>
          <a:p>
            <a:r>
              <a:rPr sz="1000">
                <a:solidFill>
                  <a:srgbClr val="10141A"/>
                </a:solidFill>
                <a:latin typeface="Menlo"/>
              </a:rPr>
              <a:t>               "JPM","V","MA","COST","WMT","UNH","HD","XOM","JNJ","PG"],</a:t>
            </a:r>
          </a:p>
          <a:p>
            <a:r>
              <a:rPr sz="1000">
                <a:solidFill>
                  <a:srgbClr val="10141A"/>
                </a:solidFill>
                <a:latin typeface="Menlo"/>
              </a:rPr>
              <a:t>  "backtest": { "start": "2024-02-12", "end": "2026-05-20" },</a:t>
            </a:r>
          </a:p>
          <a:p>
            <a:r>
              <a:rPr sz="1000">
                <a:solidFill>
                  <a:srgbClr val="10141A"/>
                </a:solidFill>
                <a:latin typeface="Menlo"/>
              </a:rPr>
              <a:t>  "entry": { "side": "put", "when": { "all": [ { "gte": ["rvpct", 0.5] },</a:t>
            </a:r>
          </a:p>
          <a:p>
            <a:r>
              <a:rPr sz="1000">
                <a:solidFill>
                  <a:srgbClr val="10141A"/>
                </a:solidFill>
                <a:latin typeface="Menlo"/>
              </a:rPr>
              <a:t>                                               { "gt": ["close", "sma200"] } ] } },</a:t>
            </a:r>
          </a:p>
          <a:p>
            <a:r>
              <a:rPr sz="1000">
                <a:solidFill>
                  <a:srgbClr val="10141A"/>
                </a:solidFill>
                <a:latin typeface="Menlo"/>
              </a:rPr>
              <a:t>  "exit": { "rule": "fixed", "hold_days": 14 },</a:t>
            </a:r>
          </a:p>
          <a:p>
            <a:r>
              <a:rPr sz="1000">
                <a:solidFill>
                  <a:srgbClr val="10141A"/>
                </a:solidFill>
                <a:latin typeface="Menlo"/>
              </a:rPr>
              <a:t>  "structure": { "type": "put_spread", "otm_pct": 0.05, "wing_pct": 0.03,</a:t>
            </a:r>
          </a:p>
          <a:p>
            <a:r>
              <a:rPr sz="1000">
                <a:solidFill>
                  <a:srgbClr val="10141A"/>
                </a:solidFill>
                <a:latin typeface="Menlo"/>
              </a:rPr>
              <a:t>                 "target_dte": 14 } 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11 / 35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1 · LET YOUR AI DO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What your AI does next</a:t>
            </a:r>
          </a:p>
        </p:txBody>
      </p:sp>
      <p:pic>
        <p:nvPicPr>
          <p:cNvPr id="4" name="Picture 3" descr="ag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661" y="1737360"/>
            <a:ext cx="7870371" cy="4407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12 / 35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1 · LET YOUR AI DO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And the bot is on your desk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You did not open the builder once. It is yours, and you can switch it off any time.</a:t>
            </a:r>
          </a:p>
        </p:txBody>
      </p:sp>
      <p:pic>
        <p:nvPicPr>
          <p:cNvPr id="6" name="Picture 5" descr="04-d-bo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8611" y="2212848"/>
            <a:ext cx="2574471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13 / 35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way-mc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B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13258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2EBD85"/>
                </a:solidFill>
                <a:latin typeface="Menlo"/>
              </a:rPr>
              <a:t>WAY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2286000"/>
            <a:ext cx="69494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Plug it in (MCP)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429000"/>
            <a:ext cx="6583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C9D3D9"/>
                </a:solidFill>
                <a:latin typeface="Arial"/>
              </a:rPr>
              <a:t>MCP is a socket for AI assistants: one address plus two secret words.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3813048"/>
            <a:ext cx="6583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C9D3D9"/>
                </a:solidFill>
                <a:latin typeface="Arial"/>
              </a:rPr>
              <a:t>Your AI then uses the desk itself, instead of copying numbers about.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14 / 35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2 · PLUG IT IN (MCP)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Wire it in one 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One command for Claude Code, one JSON block for Claude Desktop — the same key pair from Way 1.</a:t>
            </a:r>
          </a:p>
        </p:txBody>
      </p:sp>
      <p:pic>
        <p:nvPicPr>
          <p:cNvPr id="6" name="Picture 5" descr="05-c-mc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377" y="2212848"/>
            <a:ext cx="4366940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15 / 35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way-englis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B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13258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2EBD85"/>
                </a:solidFill>
                <a:latin typeface="Menlo"/>
              </a:rPr>
              <a:t>WAY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2286000"/>
            <a:ext cx="69494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Say it in English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429000"/>
            <a:ext cx="6583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C9D3D9"/>
                </a:solidFill>
                <a:latin typeface="Arial"/>
              </a:rPr>
              <a:t>Type the strategy the way you would say it out loud.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3813048"/>
            <a:ext cx="6583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C9D3D9"/>
                </a:solidFill>
                <a:latin typeface="Arial"/>
              </a:rPr>
              <a:t>We turn it into a real, runnable strategy — you check it before it runs.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16 / 35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3 · SAY IT IN ENGLISH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Type it, plainly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No code words needed. Say what to trade, when to buy, and when to get out.</a:t>
            </a:r>
          </a:p>
        </p:txBody>
      </p:sp>
      <p:pic>
        <p:nvPicPr>
          <p:cNvPr id="6" name="Picture 5" descr="06-e-tal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2212848"/>
            <a:ext cx="10765231" cy="37678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17 / 35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3 · SAY IT IN ENGLISH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Ask it to draft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Press Draft my strategy.</a:t>
            </a:r>
          </a:p>
        </p:txBody>
      </p:sp>
      <p:pic>
        <p:nvPicPr>
          <p:cNvPr id="6" name="Picture 5" descr="07-e-draft-bt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2212848"/>
            <a:ext cx="10765231" cy="37678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18 / 35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3 · SAY IT IN ENGLISH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It writes the strategy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Your sentence, turned into the real thing — and dropped straight into the builder.</a:t>
            </a:r>
          </a:p>
        </p:txBody>
      </p:sp>
      <p:pic>
        <p:nvPicPr>
          <p:cNvPr id="6" name="Picture 5" descr="08-e-draft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076" y="2212848"/>
            <a:ext cx="8425542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19 / 35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THE BOT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What you'll build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10765231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4A5560"/>
                </a:solidFill>
                <a:latin typeface="Arial"/>
              </a:rPr>
              <a:t>One bot. Four ways to put it to work.</a:t>
            </a:r>
          </a:p>
        </p:txBody>
      </p:sp>
      <p:pic>
        <p:nvPicPr>
          <p:cNvPr id="5" name="Picture 4" descr="b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069" y="2093976"/>
            <a:ext cx="7233557" cy="40507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2 / 35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3 · SAY IT IN ENGLISH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Run it, then deploy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Same engine, same honest verdict as everything else here.</a:t>
            </a:r>
          </a:p>
        </p:txBody>
      </p:sp>
      <p:pic>
        <p:nvPicPr>
          <p:cNvPr id="6" name="Picture 5" descr="09-e-ru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1" y="2212848"/>
            <a:ext cx="10765231" cy="28083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20 / 35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way-build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B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13258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2EBD85"/>
                </a:solidFill>
                <a:latin typeface="Menlo"/>
              </a:rPr>
              <a:t>WAY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2286000"/>
            <a:ext cx="69494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Click it together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429000"/>
            <a:ext cx="6583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C9D3D9"/>
                </a:solidFill>
                <a:latin typeface="Arial"/>
              </a:rPr>
              <a:t>The builder, four numbered steps, no code at all.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3813048"/>
            <a:ext cx="6583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C9D3D9"/>
                </a:solidFill>
                <a:latin typeface="Arial"/>
              </a:rPr>
              <a:t>This is the long way round — and the one where you see every choice.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21 / 35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4 · CLICK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Open the builder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On Backtest, open Manual spec — that is the builder.</a:t>
            </a:r>
          </a:p>
        </p:txBody>
      </p:sp>
      <p:pic>
        <p:nvPicPr>
          <p:cNvPr id="6" name="Picture 5" descr="10-a-ben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2212848"/>
            <a:ext cx="10765231" cy="36270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22 / 35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4 · CLICK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Say what you trade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Income (credit) means you sell something and get paid up front. Then pick Put credit spread.</a:t>
            </a:r>
          </a:p>
        </p:txBody>
      </p:sp>
      <p:pic>
        <p:nvPicPr>
          <p:cNvPr id="6" name="Picture 5" descr="11-a-step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872" y="2212848"/>
            <a:ext cx="6173950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23 / 35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4 · CLICK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Say when it buys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Two conditions, both true on the same day. It repeats them back in plain English.</a:t>
            </a:r>
          </a:p>
        </p:txBody>
      </p:sp>
      <p:pic>
        <p:nvPicPr>
          <p:cNvPr id="6" name="Picture 5" descr="12-a-step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721" y="2212848"/>
            <a:ext cx="4680253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24 / 35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4 · CLICK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Say when it exits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Fixed hold, 14 days — the spread runs to its expiry.</a:t>
            </a:r>
          </a:p>
        </p:txBody>
      </p:sp>
      <p:pic>
        <p:nvPicPr>
          <p:cNvPr id="6" name="Picture 5" descr="13-a-step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746" y="2212848"/>
            <a:ext cx="7636202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25 / 35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4 · CLICK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Run the honest backtest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It is graded on real prices it never saw while you were building it.</a:t>
            </a:r>
          </a:p>
        </p:txBody>
      </p:sp>
      <p:pic>
        <p:nvPicPr>
          <p:cNvPr id="6" name="Picture 5" descr="14-a-step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586" y="2212848"/>
            <a:ext cx="9672523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26 / 35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4 · CLICK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Read the verdict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LIVE, SHADOW or SHELF is our engine's read — never a lock on the door.</a:t>
            </a:r>
          </a:p>
        </p:txBody>
      </p:sp>
      <p:pic>
        <p:nvPicPr>
          <p:cNvPr id="6" name="Picture 5" descr="15-a-verdi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574" y="2212848"/>
            <a:ext cx="5418546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27 / 35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4 · CLICK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Send it to your desk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Pick a desk and press Deploy. You decide; the verdict only advises.</a:t>
            </a:r>
          </a:p>
        </p:txBody>
      </p:sp>
      <p:pic>
        <p:nvPicPr>
          <p:cNvPr id="6" name="Picture 5" descr="16-a-deplo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2212848"/>
            <a:ext cx="10765231" cy="26701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28 / 35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4 · CLICK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It is working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From here it walks forward on its own, on paper money.</a:t>
            </a:r>
          </a:p>
        </p:txBody>
      </p:sp>
      <p:pic>
        <p:nvPicPr>
          <p:cNvPr id="6" name="Picture 5" descr="17-a-deploy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2212848"/>
            <a:ext cx="10765231" cy="12432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29 / 35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HOW THE BOT THINKS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It waits for two things</a:t>
            </a:r>
          </a:p>
        </p:txBody>
      </p:sp>
      <p:pic>
        <p:nvPicPr>
          <p:cNvPr id="4" name="Picture 3" descr="two-thing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019" y="1737360"/>
            <a:ext cx="6545655" cy="4407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3 / 35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f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B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13258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2EBD85"/>
                </a:solidFill>
                <a:latin typeface="Menlo"/>
              </a:rPr>
              <a:t>AFTER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2286000"/>
            <a:ext cx="69494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After you 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429000"/>
            <a:ext cx="6583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C9D3D9"/>
                </a:solidFill>
                <a:latin typeface="Arial"/>
              </a:rPr>
              <a:t>However you got here, the bot is now yours to watch — and to stop.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30 / 35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AFTER YOU DEPLOY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Your bot's own page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Live trades · Shadow watches and exits · Shelf only watches.</a:t>
            </a:r>
          </a:p>
        </p:txBody>
      </p:sp>
      <p:pic>
        <p:nvPicPr>
          <p:cNvPr id="6" name="Picture 5" descr="18-d-mo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1" y="2212848"/>
            <a:ext cx="10765231" cy="22942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31 / 35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AFTER YOU DEPLOY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The desk it lives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Your paper cash, and every bot working on it.</a:t>
            </a:r>
          </a:p>
        </p:txBody>
      </p:sp>
      <p:pic>
        <p:nvPicPr>
          <p:cNvPr id="6" name="Picture 5" descr="19-d-des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402" y="2212848"/>
            <a:ext cx="9224889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32 / 35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AFTER YOU DEPLOY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Deploying from the desk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You can also paste a bot straight onto a desk — and add a stop-loss.</a:t>
            </a:r>
          </a:p>
        </p:txBody>
      </p:sp>
      <p:pic>
        <p:nvPicPr>
          <p:cNvPr id="6" name="Picture 5" descr="20-d-deployfor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991" y="2212848"/>
            <a:ext cx="7601711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33 / 35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READ THIS BIT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The honest limits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10765231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4A5560"/>
                </a:solidFill>
                <a:latin typeface="Arial"/>
              </a:rPr>
              <a:t>Paper money only. Real option prices where they exist, a model where they don't — and it always says which. Fees are charged. Being assigned early is not modelled, so we tell you instead of guessing.</a:t>
            </a:r>
          </a:p>
        </p:txBody>
      </p:sp>
      <p:pic>
        <p:nvPicPr>
          <p:cNvPr id="5" name="Picture 4" descr="21-a-hones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2093976"/>
            <a:ext cx="10765231" cy="2099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34 / 35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HELP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If you get stuck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10765231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4A5560"/>
                </a:solidFill>
                <a:latin typeface="Arial"/>
              </a:rPr>
              <a:t>quantradin.com/learn — short lessons and every indicator explained. quantradin.com/learn/connect-ai walks the AI setup. Or email support@quantradin.com.</a:t>
            </a:r>
          </a:p>
        </p:txBody>
      </p:sp>
      <p:pic>
        <p:nvPicPr>
          <p:cNvPr id="5" name="Picture 4" descr="22-c-lear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384" y="2093976"/>
            <a:ext cx="8362925" cy="40507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35 / 35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HOW THE BOT THINKS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What it actually sells</a:t>
            </a:r>
          </a:p>
        </p:txBody>
      </p:sp>
      <p:pic>
        <p:nvPicPr>
          <p:cNvPr id="4" name="Picture 3" descr="sprea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007" y="1737360"/>
            <a:ext cx="7345680" cy="4407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4 / 35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HOW THE BOT THINKS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How a trade ends</a:t>
            </a:r>
          </a:p>
        </p:txBody>
      </p:sp>
      <p:pic>
        <p:nvPicPr>
          <p:cNvPr id="4" name="Picture 3" descr="lif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831" y="1737360"/>
            <a:ext cx="6746032" cy="4407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5 / 35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PICK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Four ways to put it to work</a:t>
            </a:r>
          </a:p>
        </p:txBody>
      </p:sp>
      <p:pic>
        <p:nvPicPr>
          <p:cNvPr id="4" name="Picture 3" descr="four-way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316" y="1737360"/>
            <a:ext cx="8395062" cy="4407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6 / 35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way-a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B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13258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2EBD85"/>
                </a:solidFill>
                <a:latin typeface="Menlo"/>
              </a:rPr>
              <a:t>WAY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2286000"/>
            <a:ext cx="69494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Let your AI do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429000"/>
            <a:ext cx="6583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C9D3D9"/>
                </a:solidFill>
                <a:latin typeface="Arial"/>
              </a:rPr>
              <a:t>The easiest way. You give your AI a key to one paper desk, and ask.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7 / 35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1 · LET YOUR AI DO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Open your desks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On Desks, pick one desk and click Connect AI.</a:t>
            </a:r>
          </a:p>
        </p:txBody>
      </p:sp>
      <p:pic>
        <p:nvPicPr>
          <p:cNvPr id="6" name="Picture 5" descr="01-c-des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643" y="2212848"/>
            <a:ext cx="2498407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8 / 35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13232" y="4114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WAY 1 · LET YOUR AI DO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749808"/>
            <a:ext cx="10765231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0141A"/>
                </a:solidFill>
                <a:latin typeface="Arial"/>
              </a:rPr>
              <a:t>Make the desk's key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41732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E7A57"/>
                </a:solidFill>
                <a:latin typeface="Menlo"/>
              </a:rPr>
              <a:t>STEP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691640"/>
            <a:ext cx="107652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0"/>
                </a:solidFill>
                <a:latin typeface="Arial"/>
              </a:rPr>
              <a:t>One key pair per desk. It can never touch another desk, and it is paper money.</a:t>
            </a:r>
          </a:p>
        </p:txBody>
      </p:sp>
      <p:pic>
        <p:nvPicPr>
          <p:cNvPr id="6" name="Picture 5" descr="02-c-mi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3291" y="2212848"/>
            <a:ext cx="4325111" cy="3931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63550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8A9099"/>
                </a:solidFill>
                <a:latin typeface="Arial"/>
              </a:rPr>
              <a:t>Quantradin · Deploy your first 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9663" y="6355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8A9099"/>
                </a:solidFill>
                <a:latin typeface="Arial"/>
              </a:rPr>
              <a:t>9 / 35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